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9" r:id="rId3"/>
    <p:sldId id="266" r:id="rId4"/>
    <p:sldId id="261" r:id="rId5"/>
    <p:sldId id="265" r:id="rId6"/>
    <p:sldId id="260" r:id="rId7"/>
    <p:sldId id="264" r:id="rId8"/>
    <p:sldId id="262" r:id="rId9"/>
    <p:sldId id="263" r:id="rId10"/>
    <p:sldId id="26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249"/>
    <a:srgbClr val="FF8200"/>
    <a:srgbClr val="43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3" autoAdjust="0"/>
    <p:restoredTop sz="94660"/>
  </p:normalViewPr>
  <p:slideViewPr>
    <p:cSldViewPr snapToGrid="0">
      <p:cViewPr>
        <p:scale>
          <a:sx n="75" d="100"/>
          <a:sy n="75" d="100"/>
        </p:scale>
        <p:origin x="893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8679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Nosso 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 grupo de cientistas de dados foi contratado pela </a:t>
            </a:r>
            <a:r>
              <a:rPr lang="pt-BR" sz="1600" dirty="0" err="1"/>
              <a:t>Instacard</a:t>
            </a:r>
            <a:r>
              <a:rPr lang="pt-BR" sz="1600" dirty="0"/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546388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crescer em um mercado potencial de 10 Bilhões ao anual!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Como podemos dar agilidade no processo de compras tendo mais tempo livre para outras atividades?</a:t>
            </a:r>
          </a:p>
          <a:p>
            <a:endParaRPr lang="pt-BR" sz="1600" dirty="0"/>
          </a:p>
          <a:p>
            <a:r>
              <a:rPr lang="pt-BR" sz="1600" dirty="0"/>
              <a:t>Como podemos ajudar os clientes a manter uma alimentação saudável comprando nos lugares corretos?</a:t>
            </a:r>
          </a:p>
          <a:p>
            <a:endParaRPr lang="pt-BR" sz="1600" dirty="0"/>
          </a:p>
          <a:p>
            <a:r>
              <a:rPr lang="pt-BR" sz="1600" dirty="0"/>
              <a:t>Como podemos proporcionar clientes produtos de qualidade quando necessitam a um preço justo?</a:t>
            </a:r>
          </a:p>
          <a:p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5BD963-904E-45D1-AC7D-9FB1DCF982D7}"/>
              </a:ext>
            </a:extLst>
          </p:cNvPr>
          <p:cNvSpPr txBox="1"/>
          <p:nvPr/>
        </p:nvSpPr>
        <p:spPr>
          <a:xfrm>
            <a:off x="1265442" y="2238096"/>
            <a:ext cx="4220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Fornecedores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Supermercados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Mercados de Bairro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Produtores Orgânicos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Fabricantes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F07B126-954F-4E3A-BE09-15BC8F89B0F0}"/>
              </a:ext>
            </a:extLst>
          </p:cNvPr>
          <p:cNvSpPr txBox="1"/>
          <p:nvPr/>
        </p:nvSpPr>
        <p:spPr>
          <a:xfrm>
            <a:off x="5272900" y="2145663"/>
            <a:ext cx="4220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Time </a:t>
            </a:r>
            <a:r>
              <a:rPr lang="pt-BR" sz="1400" dirty="0" err="1"/>
              <a:t>Instacart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Funcionários – Atendimento, TI, Data </a:t>
            </a:r>
            <a:r>
              <a:rPr lang="pt-BR" sz="1400" dirty="0" err="1"/>
              <a:t>Scientists</a:t>
            </a:r>
            <a:r>
              <a:rPr lang="pt-BR" sz="1400" dirty="0"/>
              <a:t>, Marketing, Administrativo, Recursos Humanos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Shoppers</a:t>
            </a:r>
            <a:endParaRPr lang="pt-BR" sz="14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AB1D8E-D2F6-41D1-A879-DF1B54C75EF7}"/>
              </a:ext>
            </a:extLst>
          </p:cNvPr>
          <p:cNvSpPr txBox="1"/>
          <p:nvPr/>
        </p:nvSpPr>
        <p:spPr>
          <a:xfrm>
            <a:off x="5272900" y="4174450"/>
            <a:ext cx="42209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Sociedade e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Base de clientes Vinculados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Base de clientes Não Vinculados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Potencial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“Persona”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6F981B-49ED-4C14-937D-293141F61447}"/>
              </a:ext>
            </a:extLst>
          </p:cNvPr>
          <p:cNvSpPr txBox="1"/>
          <p:nvPr/>
        </p:nvSpPr>
        <p:spPr>
          <a:xfrm>
            <a:off x="1265441" y="4174449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Acionista</a:t>
            </a:r>
          </a:p>
        </p:txBody>
      </p:sp>
    </p:spTree>
    <p:extLst>
      <p:ext uri="{BB962C8B-B14F-4D97-AF65-F5344CB8AC3E}">
        <p14:creationId xmlns:p14="http://schemas.microsoft.com/office/powerpoint/2010/main" val="360195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639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3B02A"/>
                </a:solidFill>
              </a:rPr>
              <a:t>Para entender melhor o mercado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393636"/>
            <a:ext cx="85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8200"/>
                </a:solidFill>
              </a:rPr>
              <a:t>... os cientistas de dados realizaram uma pesquisa com pessoas no mesmo perfil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438FF67-B39B-4DF6-9C02-986E5184444A}"/>
              </a:ext>
            </a:extLst>
          </p:cNvPr>
          <p:cNvSpPr/>
          <p:nvPr/>
        </p:nvSpPr>
        <p:spPr>
          <a:xfrm>
            <a:off x="4063760" y="1871598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O que te estimularia a realizar compras de mercado online?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33DADF2-AA7C-4B56-9D40-5942A4D3A42D}"/>
              </a:ext>
            </a:extLst>
          </p:cNvPr>
          <p:cNvSpPr/>
          <p:nvPr/>
        </p:nvSpPr>
        <p:spPr>
          <a:xfrm>
            <a:off x="4063760" y="4291976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Poderia nos contar por que parou de fazer compras online?</a:t>
            </a:r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0C0369A3-1CB7-48B8-B1EF-C459CAF796D5}"/>
              </a:ext>
            </a:extLst>
          </p:cNvPr>
          <p:cNvSpPr/>
          <p:nvPr/>
        </p:nvSpPr>
        <p:spPr>
          <a:xfrm>
            <a:off x="205915" y="3650951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Você realiza compras pela internet?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BE5752AE-5972-478F-B5DB-0F6C4E410DC2}"/>
              </a:ext>
            </a:extLst>
          </p:cNvPr>
          <p:cNvCxnSpPr>
            <a:cxnSpLocks/>
            <a:stCxn id="5" idx="0"/>
            <a:endCxn id="46" idx="1"/>
          </p:cNvCxnSpPr>
          <p:nvPr/>
        </p:nvCxnSpPr>
        <p:spPr>
          <a:xfrm rot="5400000" flipH="1" flipV="1">
            <a:off x="1333819" y="3017299"/>
            <a:ext cx="618637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DCE676-A0F1-4A84-BC72-C07C74450180}"/>
              </a:ext>
            </a:extLst>
          </p:cNvPr>
          <p:cNvSpPr txBox="1"/>
          <p:nvPr/>
        </p:nvSpPr>
        <p:spPr>
          <a:xfrm>
            <a:off x="1316316" y="299475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6" name="Losango 45">
            <a:extLst>
              <a:ext uri="{FF2B5EF4-FFF2-40B4-BE49-F238E27FC236}">
                <a16:creationId xmlns:a16="http://schemas.microsoft.com/office/drawing/2014/main" id="{11F4FD22-995B-43E3-AE7C-6A273DBD9029}"/>
              </a:ext>
            </a:extLst>
          </p:cNvPr>
          <p:cNvSpPr/>
          <p:nvPr/>
        </p:nvSpPr>
        <p:spPr>
          <a:xfrm>
            <a:off x="1967472" y="2414439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As compras são no mercado ou internet?</a:t>
            </a:r>
          </a:p>
        </p:txBody>
      </p: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77DC357-9871-4995-935D-8E1EA9AF0ECF}"/>
              </a:ext>
            </a:extLst>
          </p:cNvPr>
          <p:cNvCxnSpPr>
            <a:cxnSpLocks/>
            <a:stCxn id="5" idx="2"/>
            <a:endCxn id="70" idx="1"/>
          </p:cNvCxnSpPr>
          <p:nvPr/>
        </p:nvCxnSpPr>
        <p:spPr>
          <a:xfrm rot="16200000" flipH="1">
            <a:off x="1348410" y="4857093"/>
            <a:ext cx="589454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F54DA3F-25E3-49CD-89A9-8D025958B273}"/>
              </a:ext>
            </a:extLst>
          </p:cNvPr>
          <p:cNvSpPr txBox="1"/>
          <p:nvPr/>
        </p:nvSpPr>
        <p:spPr>
          <a:xfrm>
            <a:off x="1267317" y="554041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EB7D9A65-E088-4B9F-BCAF-7BBA1B956449}"/>
              </a:ext>
            </a:extLst>
          </p:cNvPr>
          <p:cNvCxnSpPr>
            <a:cxnSpLocks/>
            <a:stCxn id="46" idx="0"/>
            <a:endCxn id="3" idx="1"/>
          </p:cNvCxnSpPr>
          <p:nvPr/>
        </p:nvCxnSpPr>
        <p:spPr>
          <a:xfrm rot="5400000" flipH="1" flipV="1">
            <a:off x="3485508" y="1836187"/>
            <a:ext cx="173105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4884D56-0E20-4140-B35B-5D124BD85C65}"/>
              </a:ext>
            </a:extLst>
          </p:cNvPr>
          <p:cNvSpPr txBox="1"/>
          <p:nvPr/>
        </p:nvSpPr>
        <p:spPr>
          <a:xfrm>
            <a:off x="3033753" y="1922793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Mercado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946C172-213F-4F07-974E-94348436A2D7}"/>
              </a:ext>
            </a:extLst>
          </p:cNvPr>
          <p:cNvSpPr txBox="1"/>
          <p:nvPr/>
        </p:nvSpPr>
        <p:spPr>
          <a:xfrm>
            <a:off x="2997414" y="433978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70" name="Losango 69">
            <a:extLst>
              <a:ext uri="{FF2B5EF4-FFF2-40B4-BE49-F238E27FC236}">
                <a16:creationId xmlns:a16="http://schemas.microsoft.com/office/drawing/2014/main" id="{B2B7F2BF-691A-485E-A9AC-B387D8DED07B}"/>
              </a:ext>
            </a:extLst>
          </p:cNvPr>
          <p:cNvSpPr/>
          <p:nvPr/>
        </p:nvSpPr>
        <p:spPr>
          <a:xfrm>
            <a:off x="1967472" y="4858280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Já comprou em mercados online?</a:t>
            </a:r>
          </a:p>
        </p:txBody>
      </p: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C48347D4-4755-4595-8A85-716FF7DE5A50}"/>
              </a:ext>
            </a:extLst>
          </p:cNvPr>
          <p:cNvCxnSpPr>
            <a:cxnSpLocks/>
            <a:stCxn id="70" idx="0"/>
            <a:endCxn id="31" idx="1"/>
          </p:cNvCxnSpPr>
          <p:nvPr/>
        </p:nvCxnSpPr>
        <p:spPr>
          <a:xfrm rot="5400000" flipH="1" flipV="1">
            <a:off x="3473776" y="4268296"/>
            <a:ext cx="196568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do 76">
            <a:extLst>
              <a:ext uri="{FF2B5EF4-FFF2-40B4-BE49-F238E27FC236}">
                <a16:creationId xmlns:a16="http://schemas.microsoft.com/office/drawing/2014/main" id="{D78E3128-76CA-4634-8680-62B815892FFF}"/>
              </a:ext>
            </a:extLst>
          </p:cNvPr>
          <p:cNvCxnSpPr>
            <a:cxnSpLocks/>
            <a:stCxn id="70" idx="2"/>
            <a:endCxn id="104" idx="1"/>
          </p:cNvCxnSpPr>
          <p:nvPr/>
        </p:nvCxnSpPr>
        <p:spPr>
          <a:xfrm rot="16200000" flipH="1">
            <a:off x="3415715" y="5758675"/>
            <a:ext cx="312690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49D91AAB-CFC7-462A-AF3C-962F3FCBCCFC}"/>
              </a:ext>
            </a:extLst>
          </p:cNvPr>
          <p:cNvSpPr txBox="1"/>
          <p:nvPr/>
        </p:nvSpPr>
        <p:spPr>
          <a:xfrm>
            <a:off x="2997414" y="6468678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DFA47334-765B-476C-8D99-C861B282EC80}"/>
              </a:ext>
            </a:extLst>
          </p:cNvPr>
          <p:cNvSpPr/>
          <p:nvPr/>
        </p:nvSpPr>
        <p:spPr>
          <a:xfrm>
            <a:off x="4063760" y="3390091"/>
            <a:ext cx="3319531" cy="827390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Como você escolhe a plataforma?</a:t>
            </a:r>
          </a:p>
          <a:p>
            <a:pPr algn="ctr"/>
            <a:r>
              <a:rPr lang="pt-BR" sz="1400" dirty="0">
                <a:solidFill>
                  <a:srgbClr val="43B02A"/>
                </a:solidFill>
              </a:rPr>
              <a:t>Já teve problemas com a compra?</a:t>
            </a:r>
          </a:p>
          <a:p>
            <a:pPr algn="ctr"/>
            <a:r>
              <a:rPr lang="pt-BR" sz="1400" dirty="0">
                <a:solidFill>
                  <a:srgbClr val="43B02A"/>
                </a:solidFill>
              </a:rPr>
              <a:t>O que te faz comprar novamente?</a:t>
            </a:r>
          </a:p>
        </p:txBody>
      </p:sp>
      <p:cxnSp>
        <p:nvCxnSpPr>
          <p:cNvPr id="96" name="Conector: Angulado 95">
            <a:extLst>
              <a:ext uri="{FF2B5EF4-FFF2-40B4-BE49-F238E27FC236}">
                <a16:creationId xmlns:a16="http://schemas.microsoft.com/office/drawing/2014/main" id="{4A18910A-B936-4F59-902D-867A3F6966ED}"/>
              </a:ext>
            </a:extLst>
          </p:cNvPr>
          <p:cNvCxnSpPr>
            <a:cxnSpLocks/>
            <a:stCxn id="46" idx="2"/>
            <a:endCxn id="95" idx="1"/>
          </p:cNvCxnSpPr>
          <p:nvPr/>
        </p:nvCxnSpPr>
        <p:spPr>
          <a:xfrm rot="16200000" flipH="1">
            <a:off x="3495262" y="3235287"/>
            <a:ext cx="153597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E72E78F-A0F7-40FA-A1B0-26C15062BBAD}"/>
              </a:ext>
            </a:extLst>
          </p:cNvPr>
          <p:cNvSpPr txBox="1"/>
          <p:nvPr/>
        </p:nvSpPr>
        <p:spPr>
          <a:xfrm>
            <a:off x="3033753" y="382936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</a:rPr>
              <a:t>Internet</a:t>
            </a: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76A378A9-2F7E-49AB-988E-5B93E073110C}"/>
              </a:ext>
            </a:extLst>
          </p:cNvPr>
          <p:cNvSpPr/>
          <p:nvPr/>
        </p:nvSpPr>
        <p:spPr>
          <a:xfrm>
            <a:off x="4063760" y="6036984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</a:rPr>
              <a:t>Poderia nos contar porque nunca fez?</a:t>
            </a:r>
          </a:p>
        </p:txBody>
      </p:sp>
      <p:sp>
        <p:nvSpPr>
          <p:cNvPr id="4127" name="Retângulo 4126">
            <a:extLst>
              <a:ext uri="{FF2B5EF4-FFF2-40B4-BE49-F238E27FC236}">
                <a16:creationId xmlns:a16="http://schemas.microsoft.com/office/drawing/2014/main" id="{9F48C9B6-C45E-4A10-9638-D3563144F040}"/>
              </a:ext>
            </a:extLst>
          </p:cNvPr>
          <p:cNvSpPr/>
          <p:nvPr/>
        </p:nvSpPr>
        <p:spPr>
          <a:xfrm>
            <a:off x="7604957" y="1861870"/>
            <a:ext cx="4303304" cy="4904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FADF8F2F-581B-41CD-9EB8-529185B6AE07}"/>
              </a:ext>
            </a:extLst>
          </p:cNvPr>
          <p:cNvSpPr txBox="1"/>
          <p:nvPr/>
        </p:nvSpPr>
        <p:spPr>
          <a:xfrm>
            <a:off x="7643713" y="1913065"/>
            <a:ext cx="426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200"/>
                </a:solidFill>
              </a:rPr>
              <a:t>Resumo e </a:t>
            </a:r>
            <a:r>
              <a:rPr lang="pt-BR" sz="2000" b="1" dirty="0">
                <a:solidFill>
                  <a:srgbClr val="FF8200"/>
                </a:solidFill>
              </a:rPr>
              <a:t>Insights</a:t>
            </a:r>
            <a:r>
              <a:rPr lang="pt-BR" sz="2400" b="1" dirty="0">
                <a:solidFill>
                  <a:srgbClr val="FF8200"/>
                </a:solidFill>
              </a:rPr>
              <a:t> da Pesquisa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5A1489D-34B0-4574-81A3-C9858B565758}"/>
              </a:ext>
            </a:extLst>
          </p:cNvPr>
          <p:cNvSpPr txBox="1"/>
          <p:nvPr/>
        </p:nvSpPr>
        <p:spPr>
          <a:xfrm>
            <a:off x="7840178" y="2515232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400" dirty="0"/>
              <a:t>- Praticidade, Preços Bons, Rapidez, Programa de </a:t>
            </a:r>
            <a:r>
              <a:rPr lang="pt-BR" sz="1400" dirty="0" err="1"/>
              <a:t>Cashback</a:t>
            </a:r>
            <a:r>
              <a:rPr lang="pt-BR" sz="1400" dirty="0"/>
              <a:t>, Agilidade na Entrega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A5829D38-7ACC-4DA2-BFCB-B0B27351E95E}"/>
              </a:ext>
            </a:extLst>
          </p:cNvPr>
          <p:cNvSpPr txBox="1"/>
          <p:nvPr/>
        </p:nvSpPr>
        <p:spPr>
          <a:xfrm>
            <a:off x="7840178" y="5604906"/>
            <a:ext cx="3852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400" dirty="0"/>
              <a:t>- Produto errado ou de má qualidade, Atraso na Entrega, Cobrança de frete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3B801A03-7571-4781-928B-98089763930B}"/>
              </a:ext>
            </a:extLst>
          </p:cNvPr>
          <p:cNvSpPr txBox="1"/>
          <p:nvPr/>
        </p:nvSpPr>
        <p:spPr>
          <a:xfrm>
            <a:off x="7840178" y="3473309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400" dirty="0"/>
              <a:t>- Comodidade (não ter que carregar peso), descontos, frete grátis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9EF3FD45-7076-4975-A9B6-2A08A2393B60}"/>
              </a:ext>
            </a:extLst>
          </p:cNvPr>
          <p:cNvSpPr txBox="1"/>
          <p:nvPr/>
        </p:nvSpPr>
        <p:spPr>
          <a:xfrm>
            <a:off x="7840178" y="4431386"/>
            <a:ext cx="38524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400" dirty="0"/>
              <a:t>- Indicação, Recomendação de Amigos, Confiabilidade, Variedade de Produtos e Fornecedores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5934BD-C977-4B08-80FF-473345035637}"/>
              </a:ext>
            </a:extLst>
          </p:cNvPr>
          <p:cNvSpPr txBox="1"/>
          <p:nvPr/>
        </p:nvSpPr>
        <p:spPr>
          <a:xfrm>
            <a:off x="118515" y="6499456"/>
            <a:ext cx="3316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  <a:highlight>
                  <a:srgbClr val="FFFF00"/>
                </a:highlight>
              </a:rPr>
              <a:t>Incluir número de respondentes na pesquisa</a:t>
            </a:r>
          </a:p>
        </p:txBody>
      </p:sp>
    </p:spTree>
    <p:extLst>
      <p:ext uri="{BB962C8B-B14F-4D97-AF65-F5344CB8AC3E}">
        <p14:creationId xmlns:p14="http://schemas.microsoft.com/office/powerpoint/2010/main" val="277082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669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a nossa Persona?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1724642" y="2333728"/>
            <a:ext cx="7017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..Inserir explicação breve de como chegamos aos clusters da persona</a:t>
            </a:r>
          </a:p>
        </p:txBody>
      </p:sp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EE550D-30CF-4052-A67A-82ED788526DF}"/>
              </a:ext>
            </a:extLst>
          </p:cNvPr>
          <p:cNvSpPr txBox="1"/>
          <p:nvPr/>
        </p:nvSpPr>
        <p:spPr>
          <a:xfrm>
            <a:off x="2617164" y="1733698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33 Anos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50587D-F24E-40AB-8C99-D380F0EA3E59}"/>
              </a:ext>
            </a:extLst>
          </p:cNvPr>
          <p:cNvSpPr txBox="1"/>
          <p:nvPr/>
        </p:nvSpPr>
        <p:spPr>
          <a:xfrm>
            <a:off x="2617163" y="2199021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é gerente de agência bancária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29B8528-32E2-4EB3-9D01-C37DEEAC6BAD}"/>
              </a:ext>
            </a:extLst>
          </p:cNvPr>
          <p:cNvSpPr txBox="1"/>
          <p:nvPr/>
        </p:nvSpPr>
        <p:spPr>
          <a:xfrm>
            <a:off x="2617163" y="2664344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mora sozinha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79BEE87-C40C-4280-98F4-19705C4C6DA8}"/>
              </a:ext>
            </a:extLst>
          </p:cNvPr>
          <p:cNvSpPr txBox="1"/>
          <p:nvPr/>
        </p:nvSpPr>
        <p:spPr>
          <a:xfrm>
            <a:off x="2617164" y="3129667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jogar futebol durante a semana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A5868D6-282D-4C69-8153-D4CABF06FD6D}"/>
              </a:ext>
            </a:extLst>
          </p:cNvPr>
          <p:cNvSpPr txBox="1"/>
          <p:nvPr/>
        </p:nvSpPr>
        <p:spPr>
          <a:xfrm>
            <a:off x="2617163" y="359499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não sabe cozinhar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A208A84-4A5E-4333-9B04-9E9E36FA10E8}"/>
              </a:ext>
            </a:extLst>
          </p:cNvPr>
          <p:cNvSpPr txBox="1"/>
          <p:nvPr/>
        </p:nvSpPr>
        <p:spPr>
          <a:xfrm>
            <a:off x="2617164" y="4060313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gostaria de seguir uma alimentação saudável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49D7B6-FEFE-4138-8127-060C7D2F62DF}"/>
              </a:ext>
            </a:extLst>
          </p:cNvPr>
          <p:cNvSpPr txBox="1"/>
          <p:nvPr/>
        </p:nvSpPr>
        <p:spPr>
          <a:xfrm>
            <a:off x="2617164" y="4525636"/>
            <a:ext cx="422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tecnologia mas não está disposta a pagar caro por isso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2BFA2F1-DA65-46D0-AF61-8B687C95F15B}"/>
              </a:ext>
            </a:extLst>
          </p:cNvPr>
          <p:cNvSpPr txBox="1"/>
          <p:nvPr/>
        </p:nvSpPr>
        <p:spPr>
          <a:xfrm>
            <a:off x="2617163" y="5206402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gosta de fazer econômica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68D1DB2-1B18-4FE0-AAE7-F6EC5F4FA9D4}"/>
              </a:ext>
            </a:extLst>
          </p:cNvPr>
          <p:cNvSpPr txBox="1"/>
          <p:nvPr/>
        </p:nvSpPr>
        <p:spPr>
          <a:xfrm>
            <a:off x="2617164" y="5671725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aprecia vinhos e bebe socialmente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6186BE4-F8D8-4375-8F31-171F13A1E508}"/>
              </a:ext>
            </a:extLst>
          </p:cNvPr>
          <p:cNvSpPr txBox="1"/>
          <p:nvPr/>
        </p:nvSpPr>
        <p:spPr>
          <a:xfrm>
            <a:off x="6773486" y="1733698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necessita ter sempre algo disponível para comer de maneira prática.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4B0E99C-B563-4B69-9355-563547F3741D}"/>
              </a:ext>
            </a:extLst>
          </p:cNvPr>
          <p:cNvSpPr txBox="1"/>
          <p:nvPr/>
        </p:nvSpPr>
        <p:spPr>
          <a:xfrm>
            <a:off x="6773486" y="2398737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exige cumprimento de prazos na entrega e qualidade de produtos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62C3F6F-EFBE-49A6-99BE-BE92C70CE6D3}"/>
              </a:ext>
            </a:extLst>
          </p:cNvPr>
          <p:cNvSpPr txBox="1"/>
          <p:nvPr/>
        </p:nvSpPr>
        <p:spPr>
          <a:xfrm>
            <a:off x="6773486" y="2848333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tenta encontrar o melhor custo benefício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46C7AE5-03D2-40BF-BD5D-67AE1B9FFE0D}"/>
              </a:ext>
            </a:extLst>
          </p:cNvPr>
          <p:cNvSpPr txBox="1"/>
          <p:nvPr/>
        </p:nvSpPr>
        <p:spPr>
          <a:xfrm>
            <a:off x="6773486" y="3297929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falta de confiança com compras de mercado online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0A9D77E-9CA1-4CC0-857D-E594C58C73CB}"/>
              </a:ext>
            </a:extLst>
          </p:cNvPr>
          <p:cNvSpPr txBox="1"/>
          <p:nvPr/>
        </p:nvSpPr>
        <p:spPr>
          <a:xfrm>
            <a:off x="6773486" y="3747525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teve experiências ruins quando necessitou de apoio em compras online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9387D4-5E6B-4F92-BA61-A1EC2386AA3F}"/>
              </a:ext>
            </a:extLst>
          </p:cNvPr>
          <p:cNvSpPr txBox="1"/>
          <p:nvPr/>
        </p:nvSpPr>
        <p:spPr>
          <a:xfrm>
            <a:off x="6773486" y="4412564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tem pouco tempo para lazer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0AD2289-BEE7-46A1-AFFB-3672A618A32E}"/>
              </a:ext>
            </a:extLst>
          </p:cNvPr>
          <p:cNvSpPr txBox="1"/>
          <p:nvPr/>
        </p:nvSpPr>
        <p:spPr>
          <a:xfrm>
            <a:off x="2614640" y="613705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faz supermercado toda semana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4F2D23E-30CA-4966-8AB2-95C464F968E6}"/>
              </a:ext>
            </a:extLst>
          </p:cNvPr>
          <p:cNvSpPr txBox="1"/>
          <p:nvPr/>
        </p:nvSpPr>
        <p:spPr>
          <a:xfrm>
            <a:off x="6773486" y="4862163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não realiza de maneira recorrente suas compras semanais de mercado online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31C5F6-30A4-42D9-AFCB-F0240C42DC1F}"/>
              </a:ext>
            </a:extLst>
          </p:cNvPr>
          <p:cNvSpPr txBox="1"/>
          <p:nvPr/>
        </p:nvSpPr>
        <p:spPr>
          <a:xfrm>
            <a:off x="392644" y="5037124"/>
            <a:ext cx="1448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  <a:highlight>
                  <a:srgbClr val="FFFF00"/>
                </a:highlight>
              </a:rPr>
              <a:t>Resumir e encaixar com conclusão do cluster onde a Rafaela está inserida</a:t>
            </a:r>
          </a:p>
        </p:txBody>
      </p:sp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1F396-1B70-4B4B-A9FF-B88E1B1C18B8}"/>
              </a:ext>
            </a:extLst>
          </p:cNvPr>
          <p:cNvSpPr txBox="1"/>
          <p:nvPr/>
        </p:nvSpPr>
        <p:spPr>
          <a:xfrm>
            <a:off x="2072640" y="2639428"/>
            <a:ext cx="6685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Aumentar a rentabilidade para empresa através do maior aumento no volume de compras recorrentes evitando </a:t>
            </a:r>
            <a:r>
              <a:rPr lang="pt-BR" sz="2800" i="1" dirty="0" err="1">
                <a:solidFill>
                  <a:srgbClr val="FF8200"/>
                </a:solidFill>
              </a:rPr>
              <a:t>churn</a:t>
            </a:r>
            <a:r>
              <a:rPr lang="pt-BR" sz="2800" dirty="0">
                <a:solidFill>
                  <a:srgbClr val="FF82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1724642" y="2333728"/>
            <a:ext cx="701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Selecionar gráficos, ou selecionar navegação nos gráficos que justifiquem </a:t>
            </a:r>
            <a:r>
              <a:rPr lang="pt-BR" sz="2800" dirty="0" err="1">
                <a:solidFill>
                  <a:srgbClr val="FF8200"/>
                </a:solidFill>
              </a:rPr>
              <a:t>insigths</a:t>
            </a:r>
            <a:r>
              <a:rPr lang="pt-BR" sz="2800" dirty="0">
                <a:solidFill>
                  <a:srgbClr val="FF8200"/>
                </a:solidFill>
              </a:rPr>
              <a:t> e propostas de conclusão. </a:t>
            </a: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1468607" y="6062165"/>
            <a:ext cx="9639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Retomar potencial de mercado e definir racional de potencial ganho financeiro para cada ideia (dentro do potencial de mercado)</a:t>
            </a:r>
          </a:p>
          <a:p>
            <a:r>
              <a:rPr lang="pt-BR" sz="1400" dirty="0"/>
              <a:t>Link para apresentação do protótipo do </a:t>
            </a:r>
            <a:r>
              <a:rPr lang="pt-BR" sz="1400" dirty="0" err="1"/>
              <a:t>chatbot</a:t>
            </a:r>
            <a:r>
              <a:rPr lang="pt-BR" sz="1400" dirty="0"/>
              <a:t> (que deveria ser a ideia mais rentável)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363619"/>
            <a:ext cx="6844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i="1" dirty="0" err="1"/>
              <a:t>Member-get-member</a:t>
            </a:r>
            <a:endParaRPr lang="pt-BR" sz="1400" i="1" dirty="0"/>
          </a:p>
          <a:p>
            <a:endParaRPr lang="pt-BR" sz="1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647411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Esforço de</a:t>
            </a:r>
          </a:p>
          <a:p>
            <a:pPr algn="ctr"/>
            <a:r>
              <a:rPr lang="pt-BR" sz="1400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647411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Potencial</a:t>
            </a:r>
          </a:p>
          <a:p>
            <a:pPr algn="ctr"/>
            <a:r>
              <a:rPr lang="pt-BR" sz="1400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431967"/>
            <a:ext cx="1753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Potencial</a:t>
            </a:r>
          </a:p>
          <a:p>
            <a:pPr algn="ctr"/>
            <a:r>
              <a:rPr lang="pt-BR" sz="1400" dirty="0"/>
              <a:t>Ganhos em NPS</a:t>
            </a:r>
          </a:p>
          <a:p>
            <a:pPr algn="ctr"/>
            <a:r>
              <a:rPr lang="pt-BR" sz="1400" dirty="0"/>
              <a:t>&amp; Vinculação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292208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1FEAA60-F3A7-4210-BD7F-0F0A0EBF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848999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100815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522880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92E420-A63D-48C4-8ECA-23648FD19E6C}"/>
              </a:ext>
            </a:extLst>
          </p:cNvPr>
          <p:cNvSpPr txBox="1"/>
          <p:nvPr/>
        </p:nvSpPr>
        <p:spPr>
          <a:xfrm>
            <a:off x="1084691" y="2851630"/>
            <a:ext cx="6844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4121781"/>
            <a:ext cx="6844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Marketing de Produtos com descontos baseado 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5268018"/>
            <a:ext cx="6844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alimentação Saudável</a:t>
            </a:r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710</Words>
  <Application>Microsoft Office PowerPoint</Application>
  <PresentationFormat>Widescreen</PresentationFormat>
  <Paragraphs>103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Rafael de Queiroz Costa</cp:lastModifiedBy>
  <cp:revision>27</cp:revision>
  <dcterms:created xsi:type="dcterms:W3CDTF">2020-08-15T11:26:10Z</dcterms:created>
  <dcterms:modified xsi:type="dcterms:W3CDTF">2020-08-29T20:10:18Z</dcterms:modified>
</cp:coreProperties>
</file>